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2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3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6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0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0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0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30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967D46-622B-4C84-8EF1-12780B3168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FEBF6-DE4B-4D1D-9831-FAF06F4A63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1A52D-57BA-4EF2-9FC2-A2FF6F69C3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F41A1-93DF-49BC-ABE9-D54C4829DE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E0190-3830-4365-9FD7-BD702566CB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DD9AC-E7C3-4F27-A332-F2404090EE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067CE-B566-4BF8-9ED1-97E9F7E9BB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014BD-47CE-487E-A9C9-3713D2DB85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BE528-F093-4740-91CE-E73D3A02FF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E0176-249E-45C5-88EB-157560397F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247C5-5B98-407D-A6E6-3591FD05F2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7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8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8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+mn-lt"/>
              </a:defRPr>
            </a:lvl1pPr>
          </a:lstStyle>
          <a:p>
            <a:fld id="{10D5CDE1-DB9C-44E4-A37A-A4A36A50B1D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&#1055;&#1050;40\&#1056;&#1072;&#1073;&#1086;&#1095;&#1080;&#1081;%20&#1089;&#1090;&#1086;&#1083;\&#1062;&#1054;&#1056;%20&#1087;&#1086;%20&#1093;&#1080;&#1084;&#1080;&#1080;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736725"/>
          </a:xfrm>
        </p:spPr>
        <p:txBody>
          <a:bodyPr/>
          <a:lstStyle/>
          <a:p>
            <a:r>
              <a:rPr lang="ru-RU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Кислоты</a:t>
            </a:r>
            <a:endParaRPr lang="ru-RU" sz="8000" b="1" dirty="0">
              <a:solidFill>
                <a:schemeClr val="accent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516563"/>
            <a:ext cx="6400800" cy="1057275"/>
          </a:xfrm>
        </p:spPr>
        <p:txBody>
          <a:bodyPr/>
          <a:lstStyle/>
          <a:p>
            <a:r>
              <a:rPr lang="ru-RU" sz="2000" i="1" dirty="0" smtClean="0">
                <a:latin typeface="Century Gothic" pitchFamily="34" charset="0"/>
              </a:rPr>
              <a:t>Презентация учителя химии МОУ СОШ п. Алексеевка </a:t>
            </a:r>
            <a:r>
              <a:rPr lang="ru-RU" sz="2000" i="1" dirty="0" err="1" smtClean="0">
                <a:latin typeface="Century Gothic" pitchFamily="34" charset="0"/>
              </a:rPr>
              <a:t>Бешагина</a:t>
            </a:r>
            <a:r>
              <a:rPr lang="ru-RU" sz="2000" i="1" dirty="0" smtClean="0">
                <a:latin typeface="Century Gothic" pitchFamily="34" charset="0"/>
              </a:rPr>
              <a:t> Владимира </a:t>
            </a:r>
            <a:r>
              <a:rPr lang="ru-RU" sz="2000" i="1" dirty="0">
                <a:latin typeface="Century Gothic" pitchFamily="34" charset="0"/>
              </a:rPr>
              <a:t>В</a:t>
            </a:r>
            <a:r>
              <a:rPr lang="ru-RU" sz="2000" i="1" dirty="0" smtClean="0">
                <a:latin typeface="Century Gothic" pitchFamily="34" charset="0"/>
              </a:rPr>
              <a:t>икторовича</a:t>
            </a:r>
            <a:endParaRPr lang="ru-RU" sz="2000" i="1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  <a:latin typeface="Arial Narrow" pitchFamily="34" charset="0"/>
              </a:rPr>
              <a:t>Получение</a:t>
            </a:r>
            <a:endParaRPr lang="ru-RU" sz="6000" b="1" dirty="0"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ru-RU" sz="4400" dirty="0" smtClean="0">
                <a:latin typeface="Arial Narrow" pitchFamily="34" charset="0"/>
              </a:rPr>
              <a:t>Соединение водорода с неметаллом с последующим растворением в воде</a:t>
            </a:r>
          </a:p>
          <a:p>
            <a:pPr>
              <a:buNone/>
            </a:pPr>
            <a:r>
              <a:rPr lang="en-US" sz="4400" dirty="0" smtClean="0">
                <a:latin typeface="Arial Narrow" pitchFamily="34" charset="0"/>
              </a:rPr>
              <a:t>H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 + Br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 = 2</a:t>
            </a:r>
            <a:r>
              <a:rPr lang="en-US" sz="4400" dirty="0" smtClean="0">
                <a:solidFill>
                  <a:srgbClr val="FFC000"/>
                </a:solidFill>
                <a:latin typeface="Arial Narrow" pitchFamily="34" charset="0"/>
              </a:rPr>
              <a:t>HBr</a:t>
            </a:r>
            <a:endParaRPr lang="ru-RU" sz="4400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Физические свойства</a:t>
            </a:r>
            <a:endParaRPr lang="ru-RU" sz="6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Кислоты: жидкие, твёрдые.</a:t>
            </a:r>
          </a:p>
          <a:p>
            <a:r>
              <a:rPr lang="ru-RU" sz="3600" dirty="0" smtClean="0"/>
              <a:t>Многие хорошо растворимы в воде.</a:t>
            </a:r>
          </a:p>
          <a:p>
            <a:r>
              <a:rPr lang="ru-RU" sz="3600" dirty="0" smtClean="0"/>
              <a:t>Растворы кислот имеют кислый вкус.</a:t>
            </a:r>
          </a:p>
          <a:p>
            <a:r>
              <a:rPr lang="ru-RU" sz="3600" dirty="0" smtClean="0"/>
              <a:t>Разъедают растительные и животные ткани.</a:t>
            </a:r>
          </a:p>
          <a:p>
            <a:r>
              <a:rPr lang="ru-RU" sz="3600" dirty="0" smtClean="0"/>
              <a:t>Синий лакмус окрашивается в кислотах в красный цвет.</a:t>
            </a:r>
            <a:endParaRPr lang="ru-RU" sz="3600" dirty="0"/>
          </a:p>
        </p:txBody>
      </p:sp>
    </p:spTree>
  </p:cSld>
  <p:clrMapOvr>
    <a:masterClrMapping/>
  </p:clrMapOvr>
  <p:transition spd="slow" advClick="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C:\Documents and Settings\</a:t>
            </a:r>
            <a:r>
              <a:rPr lang="ru-RU" dirty="0" smtClean="0">
                <a:hlinkClick r:id="rId2" action="ppaction://hlinkfile"/>
              </a:rPr>
              <a:t>ПК40\Рабочий </a:t>
            </a:r>
            <a:r>
              <a:rPr lang="ru-RU" dirty="0" err="1" smtClean="0">
                <a:hlinkClick r:id="rId2" action="ppaction://hlinkfile"/>
              </a:rPr>
              <a:t>стол\ЦОР</a:t>
            </a:r>
            <a:r>
              <a:rPr lang="ru-RU" dirty="0" smtClean="0">
                <a:hlinkClick r:id="rId2" action="ppaction://hlinkfile"/>
              </a:rPr>
              <a:t> по химии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 bwMode="auto">
          <a:xfrm>
            <a:off x="357158" y="285728"/>
            <a:ext cx="5572164" cy="1643074"/>
          </a:xfrm>
          <a:prstGeom prst="cloud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Домашнее задание</a:t>
            </a:r>
          </a:p>
        </p:txBody>
      </p:sp>
      <p:sp>
        <p:nvSpPr>
          <p:cNvPr id="3" name="Вертикальный свиток 2"/>
          <p:cNvSpPr/>
          <p:nvPr/>
        </p:nvSpPr>
        <p:spPr bwMode="auto">
          <a:xfrm>
            <a:off x="214282" y="2428868"/>
            <a:ext cx="3929090" cy="3714776"/>
          </a:xfrm>
          <a:prstGeom prst="verticalScroll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§ 20, с.102-107;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dirty="0" smtClean="0">
                <a:solidFill>
                  <a:srgbClr val="000000"/>
                </a:solidFill>
              </a:rPr>
              <a:t>Упр. 3, с.107.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WordArt 2"/>
          <p:cNvSpPr>
            <a:spLocks noChangeArrowheads="1" noChangeShapeType="1" noTextEdit="1"/>
          </p:cNvSpPr>
          <p:nvPr/>
        </p:nvSpPr>
        <p:spPr bwMode="auto">
          <a:xfrm rot="21063068">
            <a:off x="133587" y="612226"/>
            <a:ext cx="8055343" cy="234791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Удачи в изучении темы</a:t>
            </a:r>
            <a:endParaRPr lang="ru-RU" sz="3600" kern="10" spc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92D050"/>
                </a:solidFill>
                <a:latin typeface="Arial Narrow" pitchFamily="34" charset="0"/>
              </a:rPr>
              <a:t>Кислоты</a:t>
            </a:r>
            <a:endParaRPr lang="ru-RU" sz="6000" b="1" dirty="0">
              <a:solidFill>
                <a:srgbClr val="92D050"/>
              </a:solidFill>
              <a:latin typeface="Arial Narrow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FFC000"/>
                </a:solidFill>
                <a:latin typeface="Arial Narrow" pitchFamily="34" charset="0"/>
              </a:rPr>
              <a:t>Сложные вещества, молекулы которых состоят из атомов водорода и кислотного остатка</a:t>
            </a:r>
            <a:endParaRPr lang="ru-RU" sz="44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92D050"/>
                </a:solidFill>
                <a:latin typeface="Arial Narrow" pitchFamily="34" charset="0"/>
              </a:rPr>
              <a:t>Кислоты</a:t>
            </a:r>
            <a:endParaRPr lang="ru-RU" sz="6000" b="1" dirty="0">
              <a:solidFill>
                <a:srgbClr val="92D050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ru-RU" sz="4400" b="1" i="1" dirty="0" smtClean="0">
                <a:solidFill>
                  <a:srgbClr val="FFC000"/>
                </a:solidFill>
                <a:latin typeface="Arial Narrow" pitchFamily="34" charset="0"/>
              </a:rPr>
              <a:t>Кислородные</a:t>
            </a:r>
          </a:p>
          <a:p>
            <a:r>
              <a:rPr lang="ru-RU" sz="4400" b="1" i="1" dirty="0" err="1" smtClean="0">
                <a:solidFill>
                  <a:srgbClr val="FFC000"/>
                </a:solidFill>
                <a:latin typeface="Arial Narrow" pitchFamily="34" charset="0"/>
              </a:rPr>
              <a:t>Бескислородные</a:t>
            </a:r>
            <a:endParaRPr lang="ru-RU" sz="4400" b="1" i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92D050"/>
                </a:solidFill>
                <a:latin typeface="Arial Narrow" pitchFamily="34" charset="0"/>
              </a:rPr>
              <a:t>Кислородные</a:t>
            </a:r>
            <a:endParaRPr lang="ru-RU" sz="6000" b="1" dirty="0"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400" dirty="0" smtClean="0">
                <a:latin typeface="Arial Narrow" pitchFamily="34" charset="0"/>
              </a:rPr>
              <a:t>Название- от названия неметалла в зависимости от степени окисления: если степень окисления равна номеру группы, то окончание </a:t>
            </a:r>
            <a:r>
              <a:rPr lang="ru-RU" sz="4400" dirty="0" smtClean="0">
                <a:solidFill>
                  <a:srgbClr val="FF0000"/>
                </a:solidFill>
                <a:latin typeface="Arial Narrow" pitchFamily="34" charset="0"/>
              </a:rPr>
              <a:t>–</a:t>
            </a:r>
            <a:r>
              <a:rPr lang="ru-RU" sz="4400" dirty="0" err="1" smtClean="0">
                <a:solidFill>
                  <a:srgbClr val="FF0000"/>
                </a:solidFill>
                <a:latin typeface="Arial Narrow" pitchFamily="34" charset="0"/>
              </a:rPr>
              <a:t>ная</a:t>
            </a:r>
            <a:r>
              <a:rPr lang="ru-RU" sz="4400" dirty="0" smtClean="0">
                <a:solidFill>
                  <a:srgbClr val="FF0000"/>
                </a:solidFill>
                <a:latin typeface="Arial Narrow" pitchFamily="34" charset="0"/>
              </a:rPr>
              <a:t>, -</a:t>
            </a:r>
            <a:r>
              <a:rPr lang="ru-RU" sz="4400" dirty="0" err="1" smtClean="0">
                <a:solidFill>
                  <a:srgbClr val="FF0000"/>
                </a:solidFill>
                <a:latin typeface="Arial Narrow" pitchFamily="34" charset="0"/>
              </a:rPr>
              <a:t>вая</a:t>
            </a:r>
            <a:r>
              <a:rPr lang="ru-RU" sz="4400" dirty="0" smtClean="0">
                <a:latin typeface="Arial Narrow" pitchFamily="34" charset="0"/>
              </a:rPr>
              <a:t>; с уменьшением степени окисления- </a:t>
            </a:r>
            <a:r>
              <a:rPr lang="ru-RU" sz="4400" dirty="0" smtClean="0">
                <a:solidFill>
                  <a:srgbClr val="C00000"/>
                </a:solidFill>
                <a:latin typeface="Arial Narrow" pitchFamily="34" charset="0"/>
              </a:rPr>
              <a:t>-</a:t>
            </a:r>
            <a:r>
              <a:rPr lang="ru-RU" sz="4400" dirty="0" err="1" smtClean="0">
                <a:solidFill>
                  <a:srgbClr val="C00000"/>
                </a:solidFill>
                <a:latin typeface="Arial Narrow" pitchFamily="34" charset="0"/>
              </a:rPr>
              <a:t>оватая</a:t>
            </a:r>
            <a:r>
              <a:rPr lang="ru-RU" sz="4400" dirty="0" smtClean="0">
                <a:solidFill>
                  <a:srgbClr val="C00000"/>
                </a:solidFill>
                <a:latin typeface="Arial Narrow" pitchFamily="34" charset="0"/>
              </a:rPr>
              <a:t>, -истая,</a:t>
            </a:r>
          </a:p>
          <a:p>
            <a:pPr>
              <a:buFont typeface="Wingdings" pitchFamily="2" charset="2"/>
              <a:buNone/>
            </a:pPr>
            <a:r>
              <a:rPr lang="ru-RU" sz="4400" dirty="0" smtClean="0">
                <a:solidFill>
                  <a:srgbClr val="C00000"/>
                </a:solidFill>
                <a:latin typeface="Arial Narrow" pitchFamily="34" charset="0"/>
              </a:rPr>
              <a:t> -</a:t>
            </a:r>
            <a:r>
              <a:rPr lang="ru-RU" sz="4400" dirty="0" err="1" smtClean="0">
                <a:solidFill>
                  <a:srgbClr val="C00000"/>
                </a:solidFill>
                <a:latin typeface="Arial Narrow" pitchFamily="34" charset="0"/>
              </a:rPr>
              <a:t>оватистая</a:t>
            </a:r>
            <a:r>
              <a:rPr lang="ru-RU" sz="4400" dirty="0" smtClean="0">
                <a:latin typeface="Arial Narrow" pitchFamily="34" charset="0"/>
              </a:rPr>
              <a:t> </a:t>
            </a:r>
            <a:endParaRPr lang="ru-RU" sz="4400" dirty="0"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92D050"/>
                </a:solidFill>
                <a:latin typeface="Arial Narrow" pitchFamily="34" charset="0"/>
              </a:rPr>
              <a:t>Кислородные</a:t>
            </a:r>
            <a:endParaRPr lang="ru-RU" sz="6000" b="1" dirty="0">
              <a:solidFill>
                <a:srgbClr val="92D050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HCl</a:t>
            </a:r>
            <a:r>
              <a:rPr lang="en-US" sz="4000" b="1" baseline="30000" dirty="0" smtClean="0">
                <a:solidFill>
                  <a:srgbClr val="FFC000"/>
                </a:solidFill>
                <a:latin typeface="Arial Narrow" pitchFamily="34" charset="0"/>
              </a:rPr>
              <a:t>+7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4 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– 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хлор</a:t>
            </a:r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ная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кислота</a:t>
            </a: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HCl</a:t>
            </a:r>
            <a:r>
              <a:rPr lang="en-US" sz="4000" b="1" baseline="30000" dirty="0" smtClean="0">
                <a:solidFill>
                  <a:srgbClr val="FFC000"/>
                </a:solidFill>
                <a:latin typeface="Arial Narrow" pitchFamily="34" charset="0"/>
              </a:rPr>
              <a:t>+5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 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хлорно</a:t>
            </a:r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ватая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кислота</a:t>
            </a: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HCl</a:t>
            </a:r>
            <a:r>
              <a:rPr lang="en-US" sz="4000" b="1" baseline="30000" dirty="0" smtClean="0">
                <a:solidFill>
                  <a:srgbClr val="FFC000"/>
                </a:solidFill>
                <a:latin typeface="Arial Narrow" pitchFamily="34" charset="0"/>
              </a:rPr>
              <a:t>+3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 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хлор</a:t>
            </a:r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истая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кислота</a:t>
            </a: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HCl</a:t>
            </a:r>
            <a:r>
              <a:rPr lang="en-US" sz="4000" b="1" baseline="30000" dirty="0" smtClean="0">
                <a:solidFill>
                  <a:srgbClr val="FFC000"/>
                </a:solidFill>
                <a:latin typeface="Arial Narrow" pitchFamily="34" charset="0"/>
              </a:rPr>
              <a:t>+1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O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– </a:t>
            </a:r>
            <a:r>
              <a:rPr lang="ru-RU" sz="4000" b="1" dirty="0" err="1" smtClean="0">
                <a:solidFill>
                  <a:srgbClr val="FFC000"/>
                </a:solidFill>
                <a:latin typeface="Arial Narrow" pitchFamily="34" charset="0"/>
              </a:rPr>
              <a:t>хлорон</a:t>
            </a:r>
            <a:r>
              <a:rPr lang="ru-RU" sz="4000" b="1" dirty="0" err="1" smtClean="0">
                <a:solidFill>
                  <a:srgbClr val="FF0000"/>
                </a:solidFill>
                <a:latin typeface="Arial Narrow" pitchFamily="34" charset="0"/>
              </a:rPr>
              <a:t>оватистая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кислота</a:t>
            </a:r>
            <a:endParaRPr lang="ru-RU" sz="40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92D050"/>
                </a:solidFill>
                <a:latin typeface="Arial Narrow" pitchFamily="34" charset="0"/>
              </a:rPr>
              <a:t>Кислородные</a:t>
            </a:r>
            <a:endParaRPr lang="ru-RU" sz="5400" b="1" dirty="0"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85860"/>
            <a:ext cx="8229600" cy="5357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HNO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азотная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HNO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азотистая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SO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4 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серная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SO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сернистая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CO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угольная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SiO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кремниевая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PO</a:t>
            </a:r>
            <a:r>
              <a:rPr lang="en-US" sz="4000" b="1" baseline="-25000" dirty="0" smtClean="0">
                <a:solidFill>
                  <a:srgbClr val="FFC000"/>
                </a:solidFill>
                <a:latin typeface="Arial Narrow" pitchFamily="34" charset="0"/>
              </a:rPr>
              <a:t>4</a:t>
            </a:r>
            <a:r>
              <a:rPr lang="en-US" sz="4000" b="1" dirty="0" smtClean="0">
                <a:solidFill>
                  <a:srgbClr val="FFC000"/>
                </a:solidFill>
                <a:latin typeface="Arial Narrow" pitchFamily="34" charset="0"/>
              </a:rPr>
              <a:t> –</a:t>
            </a:r>
            <a:r>
              <a:rPr lang="ru-RU" sz="4000" b="1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 Narrow" pitchFamily="34" charset="0"/>
              </a:rPr>
              <a:t>фосфорная кислота</a:t>
            </a:r>
            <a:endParaRPr lang="en-US" sz="4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sz="4000" b="1" dirty="0" smtClean="0">
              <a:solidFill>
                <a:srgbClr val="FFC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ru-RU" sz="40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err="1" smtClean="0">
                <a:solidFill>
                  <a:srgbClr val="FFC000"/>
                </a:solidFill>
                <a:latin typeface="Arial Narrow" pitchFamily="34" charset="0"/>
              </a:rPr>
              <a:t>Бескислородные</a:t>
            </a:r>
            <a:endParaRPr lang="ru-RU" sz="60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HF – </a:t>
            </a:r>
            <a:r>
              <a:rPr lang="ru-RU" sz="4400" dirty="0" smtClean="0">
                <a:latin typeface="Arial Narrow" pitchFamily="34" charset="0"/>
              </a:rPr>
              <a:t>фтор</a:t>
            </a:r>
            <a:r>
              <a:rPr lang="ru-RU" sz="4400" u="sng" dirty="0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400" dirty="0" smtClean="0">
                <a:solidFill>
                  <a:srgbClr val="FF0000"/>
                </a:solidFill>
                <a:latin typeface="Arial Narrow" pitchFamily="34" charset="0"/>
              </a:rPr>
              <a:t>водородная</a:t>
            </a:r>
            <a:r>
              <a:rPr lang="ru-RU" sz="4400" dirty="0" smtClean="0">
                <a:latin typeface="Arial Narrow" pitchFamily="34" charset="0"/>
              </a:rPr>
              <a:t> кислота</a:t>
            </a:r>
            <a:endParaRPr lang="en-US" sz="4400" b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err="1" smtClean="0">
                <a:solidFill>
                  <a:srgbClr val="92D050"/>
                </a:solidFill>
                <a:latin typeface="Arial Narrow" pitchFamily="34" charset="0"/>
              </a:rPr>
              <a:t>HCl</a:t>
            </a: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 –</a:t>
            </a:r>
            <a:r>
              <a:rPr lang="ru-RU" sz="44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4400" dirty="0" err="1" smtClean="0">
                <a:latin typeface="Arial Narrow" pitchFamily="34" charset="0"/>
              </a:rPr>
              <a:t>хлор</a:t>
            </a:r>
            <a:r>
              <a:rPr lang="ru-RU" sz="4400" u="sng" dirty="0" err="1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400" dirty="0" err="1" smtClean="0">
                <a:solidFill>
                  <a:srgbClr val="FF0000"/>
                </a:solidFill>
                <a:latin typeface="Arial Narrow" pitchFamily="34" charset="0"/>
              </a:rPr>
              <a:t>водородная</a:t>
            </a:r>
            <a:r>
              <a:rPr lang="ru-RU" sz="4400" dirty="0" smtClean="0">
                <a:latin typeface="Arial Narrow" pitchFamily="34" charset="0"/>
              </a:rPr>
              <a:t> кислота</a:t>
            </a:r>
            <a:endParaRPr lang="en-US" sz="44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err="1" smtClean="0">
                <a:solidFill>
                  <a:srgbClr val="92D050"/>
                </a:solidFill>
                <a:latin typeface="Arial Narrow" pitchFamily="34" charset="0"/>
              </a:rPr>
              <a:t>HBr</a:t>
            </a: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 –</a:t>
            </a:r>
            <a:r>
              <a:rPr lang="ru-RU" sz="44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4400" dirty="0" err="1" smtClean="0">
                <a:latin typeface="Arial Narrow" pitchFamily="34" charset="0"/>
              </a:rPr>
              <a:t>бром</a:t>
            </a:r>
            <a:r>
              <a:rPr lang="ru-RU" sz="4400" u="sng" dirty="0" err="1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400" dirty="0" err="1" smtClean="0">
                <a:solidFill>
                  <a:srgbClr val="FF0000"/>
                </a:solidFill>
                <a:latin typeface="Arial Narrow" pitchFamily="34" charset="0"/>
              </a:rPr>
              <a:t>водородная</a:t>
            </a:r>
            <a:r>
              <a:rPr lang="ru-RU" sz="4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4400" dirty="0" smtClean="0">
                <a:latin typeface="Arial Narrow" pitchFamily="34" charset="0"/>
              </a:rPr>
              <a:t>кислота</a:t>
            </a:r>
            <a:endParaRPr lang="en-US" sz="44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HJ –</a:t>
            </a:r>
            <a:r>
              <a:rPr lang="ru-RU" sz="44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4400" dirty="0" err="1" smtClean="0">
                <a:latin typeface="Arial Narrow" pitchFamily="34" charset="0"/>
              </a:rPr>
              <a:t>иод</a:t>
            </a:r>
            <a:r>
              <a:rPr lang="ru-RU" sz="4400" u="sng" dirty="0" err="1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400" dirty="0" err="1" smtClean="0">
                <a:solidFill>
                  <a:srgbClr val="FF0000"/>
                </a:solidFill>
                <a:latin typeface="Arial Narrow" pitchFamily="34" charset="0"/>
              </a:rPr>
              <a:t>водородная</a:t>
            </a:r>
            <a:r>
              <a:rPr lang="ru-RU" sz="4400" dirty="0" smtClean="0">
                <a:latin typeface="Arial Narrow" pitchFamily="34" charset="0"/>
              </a:rPr>
              <a:t> кислота</a:t>
            </a:r>
            <a:endParaRPr lang="en-US" sz="44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H</a:t>
            </a:r>
            <a:r>
              <a:rPr lang="en-US" sz="4400" b="1" baseline="-25000" dirty="0" smtClean="0">
                <a:solidFill>
                  <a:srgbClr val="92D050"/>
                </a:solidFill>
                <a:latin typeface="Arial Narrow" pitchFamily="34" charset="0"/>
              </a:rPr>
              <a:t>2</a:t>
            </a:r>
            <a:r>
              <a:rPr lang="en-US" sz="4400" b="1" dirty="0" smtClean="0">
                <a:solidFill>
                  <a:srgbClr val="92D050"/>
                </a:solidFill>
                <a:latin typeface="Arial Narrow" pitchFamily="34" charset="0"/>
              </a:rPr>
              <a:t>S –</a:t>
            </a:r>
            <a:r>
              <a:rPr lang="en-US" sz="40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ru-RU" sz="4000" dirty="0" smtClean="0">
                <a:latin typeface="Arial Narrow" pitchFamily="34" charset="0"/>
              </a:rPr>
              <a:t>сер</a:t>
            </a:r>
            <a:r>
              <a:rPr lang="ru-RU" sz="4000" u="sng" dirty="0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000" dirty="0" smtClean="0">
                <a:solidFill>
                  <a:srgbClr val="FF0000"/>
                </a:solidFill>
                <a:latin typeface="Arial Narrow" pitchFamily="34" charset="0"/>
              </a:rPr>
              <a:t>водородная </a:t>
            </a:r>
            <a:r>
              <a:rPr lang="ru-RU" sz="4000" dirty="0" smtClean="0">
                <a:latin typeface="Arial Narrow" pitchFamily="34" charset="0"/>
              </a:rPr>
              <a:t>кислота</a:t>
            </a:r>
            <a:endParaRPr lang="en-US" sz="4000" dirty="0" smtClean="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en-US" b="1" dirty="0" smtClean="0">
              <a:solidFill>
                <a:srgbClr val="92D05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endParaRPr lang="ru-RU" b="1" dirty="0">
              <a:solidFill>
                <a:srgbClr val="92D05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err="1" smtClean="0">
                <a:solidFill>
                  <a:srgbClr val="FFC000"/>
                </a:solidFill>
                <a:latin typeface="Arial Narrow" pitchFamily="34" charset="0"/>
              </a:rPr>
              <a:t>Бескислородные</a:t>
            </a:r>
            <a:endParaRPr lang="ru-RU" sz="6000" b="1" dirty="0">
              <a:latin typeface="Arial Narrow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 dirty="0" smtClean="0">
                <a:latin typeface="Arial Narrow" pitchFamily="34" charset="0"/>
              </a:rPr>
              <a:t>Название: </a:t>
            </a:r>
            <a:r>
              <a:rPr lang="ru-RU" sz="4000" dirty="0" err="1" smtClean="0">
                <a:latin typeface="Arial Narrow" pitchFamily="34" charset="0"/>
              </a:rPr>
              <a:t>неметалл+</a:t>
            </a:r>
            <a:r>
              <a:rPr lang="ru-RU" sz="4000" dirty="0" smtClean="0">
                <a:latin typeface="Arial Narrow" pitchFamily="34" charset="0"/>
              </a:rPr>
              <a:t> </a:t>
            </a:r>
            <a:r>
              <a:rPr lang="ru-RU" sz="4000" u="sng" dirty="0" smtClean="0">
                <a:solidFill>
                  <a:srgbClr val="FF0000"/>
                </a:solidFill>
                <a:latin typeface="Arial Narrow" pitchFamily="34" charset="0"/>
              </a:rPr>
              <a:t>о</a:t>
            </a:r>
            <a:r>
              <a:rPr lang="ru-RU" sz="4000" dirty="0" smtClean="0">
                <a:latin typeface="Arial Narrow" pitchFamily="34" charset="0"/>
              </a:rPr>
              <a:t> + </a:t>
            </a:r>
            <a:r>
              <a:rPr lang="ru-RU" sz="4000" dirty="0" smtClean="0">
                <a:solidFill>
                  <a:srgbClr val="FF0000"/>
                </a:solidFill>
                <a:latin typeface="Arial Narrow" pitchFamily="34" charset="0"/>
              </a:rPr>
              <a:t>водородная </a:t>
            </a:r>
            <a:r>
              <a:rPr lang="ru-RU" sz="4000" dirty="0" smtClean="0">
                <a:latin typeface="Arial Narrow" pitchFamily="34" charset="0"/>
              </a:rPr>
              <a:t>кислота</a:t>
            </a:r>
            <a:endParaRPr lang="ru-RU" sz="4000" dirty="0">
              <a:latin typeface="Arial Narrow" pitchFamily="34" charset="0"/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857496"/>
            <a:ext cx="4786346" cy="38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  <a:latin typeface="Arial Narrow" pitchFamily="34" charset="0"/>
              </a:rPr>
              <a:t>Получение</a:t>
            </a:r>
            <a:endParaRPr lang="ru-RU" sz="6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ru-RU" sz="4400" dirty="0" smtClean="0">
                <a:latin typeface="Arial Narrow" pitchFamily="34" charset="0"/>
              </a:rPr>
              <a:t>Взаимодействие оксида неметалла с водой</a:t>
            </a:r>
          </a:p>
          <a:p>
            <a:pPr>
              <a:buNone/>
            </a:pPr>
            <a:r>
              <a:rPr lang="en-US" sz="4400" dirty="0" smtClean="0">
                <a:latin typeface="Arial Narrow" pitchFamily="34" charset="0"/>
              </a:rPr>
              <a:t>SO</a:t>
            </a:r>
            <a:r>
              <a:rPr lang="en-US" sz="4400" baseline="-25000" dirty="0" smtClean="0">
                <a:latin typeface="Arial Narrow" pitchFamily="34" charset="0"/>
              </a:rPr>
              <a:t>3</a:t>
            </a:r>
            <a:r>
              <a:rPr lang="en-US" sz="4400" dirty="0" smtClean="0">
                <a:latin typeface="Arial Narrow" pitchFamily="34" charset="0"/>
              </a:rPr>
              <a:t> + H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O = </a:t>
            </a:r>
            <a:r>
              <a:rPr lang="en-US" sz="4400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400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400" dirty="0" smtClean="0">
                <a:solidFill>
                  <a:srgbClr val="FFC000"/>
                </a:solidFill>
                <a:latin typeface="Arial Narrow" pitchFamily="34" charset="0"/>
              </a:rPr>
              <a:t>SO</a:t>
            </a:r>
            <a:r>
              <a:rPr lang="en-US" sz="4400" baseline="-25000" dirty="0" smtClean="0">
                <a:solidFill>
                  <a:srgbClr val="FFC000"/>
                </a:solidFill>
                <a:latin typeface="Arial Narrow" pitchFamily="34" charset="0"/>
              </a:rPr>
              <a:t>4</a:t>
            </a:r>
            <a:endParaRPr lang="en-US" sz="44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r>
              <a:rPr lang="ru-RU" sz="4400" dirty="0" smtClean="0">
                <a:latin typeface="Arial Narrow" pitchFamily="34" charset="0"/>
              </a:rPr>
              <a:t>Взаимодействие соли с кислотой</a:t>
            </a:r>
          </a:p>
          <a:p>
            <a:pPr>
              <a:buNone/>
            </a:pPr>
            <a:r>
              <a:rPr lang="en-US" sz="4400" dirty="0" smtClean="0">
                <a:latin typeface="Arial Narrow" pitchFamily="34" charset="0"/>
              </a:rPr>
              <a:t>Na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SiO</a:t>
            </a:r>
            <a:r>
              <a:rPr lang="en-US" sz="4400" baseline="-25000" dirty="0" smtClean="0">
                <a:latin typeface="Arial Narrow" pitchFamily="34" charset="0"/>
              </a:rPr>
              <a:t>3</a:t>
            </a:r>
            <a:r>
              <a:rPr lang="en-US" sz="4400" dirty="0" smtClean="0">
                <a:latin typeface="Arial Narrow" pitchFamily="34" charset="0"/>
              </a:rPr>
              <a:t> + H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SO</a:t>
            </a:r>
            <a:r>
              <a:rPr lang="en-US" sz="4400" baseline="-25000" dirty="0" smtClean="0">
                <a:latin typeface="Arial Narrow" pitchFamily="34" charset="0"/>
              </a:rPr>
              <a:t>4</a:t>
            </a:r>
            <a:r>
              <a:rPr lang="en-US" sz="4400" dirty="0" smtClean="0">
                <a:latin typeface="Arial Narrow" pitchFamily="34" charset="0"/>
              </a:rPr>
              <a:t> = Na</a:t>
            </a:r>
            <a:r>
              <a:rPr lang="en-US" sz="4400" baseline="-25000" dirty="0" smtClean="0">
                <a:latin typeface="Arial Narrow" pitchFamily="34" charset="0"/>
              </a:rPr>
              <a:t>2</a:t>
            </a:r>
            <a:r>
              <a:rPr lang="en-US" sz="4400" dirty="0" smtClean="0">
                <a:latin typeface="Arial Narrow" pitchFamily="34" charset="0"/>
              </a:rPr>
              <a:t>SO</a:t>
            </a:r>
            <a:r>
              <a:rPr lang="en-US" sz="4400" baseline="-25000" dirty="0" smtClean="0">
                <a:latin typeface="Arial Narrow" pitchFamily="34" charset="0"/>
              </a:rPr>
              <a:t>4</a:t>
            </a:r>
            <a:r>
              <a:rPr lang="en-US" sz="4400" dirty="0" smtClean="0">
                <a:latin typeface="Arial Narrow" pitchFamily="34" charset="0"/>
              </a:rPr>
              <a:t> + </a:t>
            </a:r>
            <a:r>
              <a:rPr lang="en-US" sz="4400" dirty="0" smtClean="0">
                <a:solidFill>
                  <a:srgbClr val="FFC000"/>
                </a:solidFill>
                <a:latin typeface="Arial Narrow" pitchFamily="34" charset="0"/>
              </a:rPr>
              <a:t>H</a:t>
            </a:r>
            <a:r>
              <a:rPr lang="en-US" sz="4400" baseline="-25000" dirty="0" smtClean="0">
                <a:solidFill>
                  <a:srgbClr val="FFC000"/>
                </a:solidFill>
                <a:latin typeface="Arial Narrow" pitchFamily="34" charset="0"/>
              </a:rPr>
              <a:t>2</a:t>
            </a:r>
            <a:r>
              <a:rPr lang="en-US" sz="4400" dirty="0" smtClean="0">
                <a:solidFill>
                  <a:srgbClr val="FFC000"/>
                </a:solidFill>
                <a:latin typeface="Arial Narrow" pitchFamily="34" charset="0"/>
              </a:rPr>
              <a:t>SiO</a:t>
            </a:r>
            <a:r>
              <a:rPr lang="en-US" sz="4400" baseline="-25000" dirty="0" smtClean="0">
                <a:solidFill>
                  <a:srgbClr val="FFC000"/>
                </a:solidFill>
                <a:latin typeface="Arial Narrow" pitchFamily="34" charset="0"/>
              </a:rPr>
              <a:t>3</a:t>
            </a:r>
            <a:r>
              <a:rPr lang="en-US" sz="4400" dirty="0" smtClean="0">
                <a:latin typeface="Arial Narrow" pitchFamily="34" charset="0"/>
              </a:rPr>
              <a:t> </a:t>
            </a:r>
            <a:endParaRPr lang="ru-RU" sz="4400" dirty="0">
              <a:latin typeface="Arial Narrow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rot="5400000">
            <a:off x="8072462" y="5143512"/>
            <a:ext cx="571504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theme/theme1.xml><?xml version="1.0" encoding="utf-8"?>
<a:theme xmlns:a="http://schemas.openxmlformats.org/drawingml/2006/main" name="Физика и химия">
  <a:themeElements>
    <a:clrScheme name="Физика и химия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lnDef>
  </a:objectDefaults>
  <a:extraClrSchemeLst>
    <a:extraClrScheme>
      <a:clrScheme name="Физика и химия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изика и химия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изика и химия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Физика и химия</Template>
  <TotalTime>365</TotalTime>
  <Words>241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Физика и химия</vt:lpstr>
      <vt:lpstr>Кислоты</vt:lpstr>
      <vt:lpstr>Кислоты</vt:lpstr>
      <vt:lpstr>Кислоты</vt:lpstr>
      <vt:lpstr>Кислородные</vt:lpstr>
      <vt:lpstr>Кислородные</vt:lpstr>
      <vt:lpstr>Кислородные</vt:lpstr>
      <vt:lpstr>Бескислородные</vt:lpstr>
      <vt:lpstr>Бескислородные</vt:lpstr>
      <vt:lpstr>Получение</vt:lpstr>
      <vt:lpstr>Получение</vt:lpstr>
      <vt:lpstr>Физические свойства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Кислоты</dc:title>
  <dc:creator>Володя</dc:creator>
  <cp:lastModifiedBy>ПК40</cp:lastModifiedBy>
  <cp:revision>28</cp:revision>
  <dcterms:created xsi:type="dcterms:W3CDTF">2010-12-02T17:14:59Z</dcterms:created>
  <dcterms:modified xsi:type="dcterms:W3CDTF">2011-04-07T07:45:05Z</dcterms:modified>
</cp:coreProperties>
</file>